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64" r:id="rId3"/>
    <p:sldId id="257" r:id="rId4"/>
    <p:sldId id="265" r:id="rId5"/>
    <p:sldId id="258" r:id="rId6"/>
    <p:sldId id="259" r:id="rId7"/>
    <p:sldId id="260" r:id="rId8"/>
    <p:sldId id="261" r:id="rId9"/>
    <p:sldId id="262" r:id="rId10"/>
    <p:sldId id="268" r:id="rId11"/>
    <p:sldId id="269" r:id="rId12"/>
    <p:sldId id="263" r:id="rId13"/>
    <p:sldId id="266" r:id="rId14"/>
    <p:sldId id="267" r:id="rId15"/>
  </p:sldIdLst>
  <p:sldSz cx="14630400" cy="8229600"/>
  <p:notesSz cx="8229600" cy="14630400"/>
  <p:embeddedFontLst>
    <p:embeddedFont>
      <p:font typeface="Garamond" panose="02020404030301010803" pitchFamily="18" charset="0"/>
      <p:regular r:id="rId17"/>
      <p:bold r:id="rId18"/>
      <p:italic r:id="rId19"/>
    </p:embeddedFont>
    <p:embeddedFont>
      <p:font typeface="Roboto" panose="02000000000000000000" pitchFamily="2" charset="0"/>
      <p:regular r:id="rId20"/>
      <p:bold r:id="rId21"/>
      <p:italic r:id="rId22"/>
      <p:boldItalic r:id="rId23"/>
    </p:embeddedFont>
    <p:embeddedFont>
      <p:font typeface="Roboto Slab" pitchFamily="2" charset="0"/>
      <p:regular r:id="rId24"/>
      <p:bold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0D26D3-7D78-3921-08B6-66CF755BF3DE}" v="382" dt="2024-10-17T09:02:48.4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4161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14644"/>
            <a:ext cx="7556421" cy="1956435"/>
          </a:xfrm>
          <a:prstGeom prst="rect">
            <a:avLst/>
          </a:prstGeom>
          <a:noFill/>
          <a:ln/>
        </p:spPr>
        <p:txBody>
          <a:bodyPr wrap="square" lIns="0" tIns="0" rIns="0" bIns="0" rtlCol="0" anchor="t"/>
          <a:lstStyle/>
          <a:p>
            <a:pPr marL="0" indent="0">
              <a:lnSpc>
                <a:spcPts val="7700"/>
              </a:lnSpc>
              <a:buNone/>
            </a:pPr>
            <a:r>
              <a:rPr lang="en-US" sz="6150" dirty="0">
                <a:solidFill>
                  <a:srgbClr val="76B9FF"/>
                </a:solidFill>
                <a:latin typeface="Roboto Slab" pitchFamily="34" charset="0"/>
                <a:ea typeface="Roboto Slab" pitchFamily="34" charset="-122"/>
                <a:cs typeface="Roboto Slab" pitchFamily="34" charset="-120"/>
              </a:rPr>
              <a:t>Typing Speed Test: A Java Approach</a:t>
            </a:r>
            <a:endParaRPr lang="en-US" sz="6150" dirty="0"/>
          </a:p>
        </p:txBody>
      </p:sp>
      <p:sp>
        <p:nvSpPr>
          <p:cNvPr id="4" name="Text 1"/>
          <p:cNvSpPr/>
          <p:nvPr/>
        </p:nvSpPr>
        <p:spPr>
          <a:xfrm>
            <a:off x="793790" y="4211241"/>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This project delves into the creation of a typing speed test application using Java programming. It aims to provide a user-friendly interface for testing typing skills, calculating words per minute (WPM), and offering feedback.</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E9B9F2-E681-5229-7BA7-8AC8C5037705}"/>
              </a:ext>
            </a:extLst>
          </p:cNvPr>
          <p:cNvPicPr>
            <a:picLocks noChangeAspect="1"/>
          </p:cNvPicPr>
          <p:nvPr/>
        </p:nvPicPr>
        <p:blipFill>
          <a:blip r:embed="rId2"/>
          <a:stretch>
            <a:fillRect/>
          </a:stretch>
        </p:blipFill>
        <p:spPr>
          <a:xfrm>
            <a:off x="46800" y="2542478"/>
            <a:ext cx="14583600" cy="4081346"/>
          </a:xfrm>
          <a:prstGeom prst="rect">
            <a:avLst/>
          </a:prstGeom>
        </p:spPr>
      </p:pic>
      <p:sp>
        <p:nvSpPr>
          <p:cNvPr id="4" name="Rectangle 3">
            <a:extLst>
              <a:ext uri="{FF2B5EF4-FFF2-40B4-BE49-F238E27FC236}">
                <a16:creationId xmlns:a16="http://schemas.microsoft.com/office/drawing/2014/main" id="{B41077A4-CD2D-AB19-0720-97442497B98B}"/>
              </a:ext>
            </a:extLst>
          </p:cNvPr>
          <p:cNvSpPr/>
          <p:nvPr/>
        </p:nvSpPr>
        <p:spPr>
          <a:xfrm>
            <a:off x="577673" y="642306"/>
            <a:ext cx="12917511" cy="923330"/>
          </a:xfrm>
          <a:prstGeom prst="rect">
            <a:avLst/>
          </a:prstGeom>
          <a:noFill/>
        </p:spPr>
        <p:txBody>
          <a:bodyPr wrap="none" lIns="91440" tIns="45720" rIns="91440" bIns="45720">
            <a:spAutoFit/>
          </a:bodyPr>
          <a:lstStyle/>
          <a:p>
            <a:pPr algn="ctr"/>
            <a:r>
              <a:rPr lang="en-US" sz="5400" b="0" u="sng" cap="none" spc="0" dirty="0">
                <a:ln w="0"/>
                <a:solidFill>
                  <a:schemeClr val="accent1"/>
                </a:solidFill>
                <a:effectLst>
                  <a:outerShdw blurRad="38100" dist="25400" dir="5400000" algn="ctr" rotWithShape="0">
                    <a:srgbClr val="6E747A">
                      <a:alpha val="43000"/>
                    </a:srgbClr>
                  </a:outerShdw>
                </a:effectLst>
              </a:rPr>
              <a:t>Determinin</a:t>
            </a:r>
            <a:r>
              <a:rPr lang="en-US" sz="5400" u="sng" dirty="0">
                <a:ln w="0"/>
                <a:solidFill>
                  <a:schemeClr val="accent1"/>
                </a:solidFill>
                <a:effectLst>
                  <a:outerShdw blurRad="38100" dist="25400" dir="5400000" algn="ctr" rotWithShape="0">
                    <a:srgbClr val="6E747A">
                      <a:alpha val="43000"/>
                    </a:srgbClr>
                  </a:outerShdw>
                </a:effectLst>
              </a:rPr>
              <a:t>g the speed test from a given data</a:t>
            </a:r>
            <a:endParaRPr lang="en-US" sz="5400" b="0" u="sng"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583554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3DDE615-D1B1-C1A3-47FD-5DF146B178D3}"/>
              </a:ext>
            </a:extLst>
          </p:cNvPr>
          <p:cNvSpPr/>
          <p:nvPr/>
        </p:nvSpPr>
        <p:spPr>
          <a:xfrm>
            <a:off x="1205373" y="709213"/>
            <a:ext cx="11929741" cy="923330"/>
          </a:xfrm>
          <a:prstGeom prst="rect">
            <a:avLst/>
          </a:prstGeom>
          <a:noFill/>
        </p:spPr>
        <p:txBody>
          <a:bodyPr wrap="none" lIns="91440" tIns="45720" rIns="91440" bIns="45720">
            <a:spAutoFit/>
          </a:bodyPr>
          <a:lstStyle/>
          <a:p>
            <a:pPr algn="ctr"/>
            <a:r>
              <a:rPr lang="en-US" sz="5400" b="0" u="sng" cap="none" spc="0" dirty="0">
                <a:ln w="0"/>
                <a:solidFill>
                  <a:schemeClr val="accent1"/>
                </a:solidFill>
                <a:effectLst>
                  <a:outerShdw blurRad="38100" dist="25400" dir="5400000" algn="ctr" rotWithShape="0">
                    <a:srgbClr val="6E747A">
                      <a:alpha val="43000"/>
                    </a:srgbClr>
                  </a:outerShdw>
                </a:effectLst>
              </a:rPr>
              <a:t>Determining the speed test in one minute</a:t>
            </a:r>
          </a:p>
        </p:txBody>
      </p:sp>
      <p:pic>
        <p:nvPicPr>
          <p:cNvPr id="4" name="Picture 3">
            <a:extLst>
              <a:ext uri="{FF2B5EF4-FFF2-40B4-BE49-F238E27FC236}">
                <a16:creationId xmlns:a16="http://schemas.microsoft.com/office/drawing/2014/main" id="{31DED8CE-869B-5A3B-5239-E1AEBCD507B3}"/>
              </a:ext>
            </a:extLst>
          </p:cNvPr>
          <p:cNvPicPr>
            <a:picLocks noChangeAspect="1"/>
          </p:cNvPicPr>
          <p:nvPr/>
        </p:nvPicPr>
        <p:blipFill>
          <a:blip r:embed="rId2"/>
          <a:stretch>
            <a:fillRect/>
          </a:stretch>
        </p:blipFill>
        <p:spPr>
          <a:xfrm>
            <a:off x="0" y="2252402"/>
            <a:ext cx="14630400" cy="4014377"/>
          </a:xfrm>
          <a:prstGeom prst="rect">
            <a:avLst/>
          </a:prstGeom>
        </p:spPr>
      </p:pic>
    </p:spTree>
    <p:extLst>
      <p:ext uri="{BB962C8B-B14F-4D97-AF65-F5344CB8AC3E}">
        <p14:creationId xmlns:p14="http://schemas.microsoft.com/office/powerpoint/2010/main" val="37645211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526977"/>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Enhancing the Experience with Visual Aids</a:t>
            </a:r>
            <a:endParaRPr lang="en-US" sz="4450" dirty="0"/>
          </a:p>
        </p:txBody>
      </p:sp>
      <p:sp>
        <p:nvSpPr>
          <p:cNvPr id="4" name="Shape 1"/>
          <p:cNvSpPr/>
          <p:nvPr/>
        </p:nvSpPr>
        <p:spPr>
          <a:xfrm>
            <a:off x="793790" y="3284696"/>
            <a:ext cx="7556421" cy="3417808"/>
          </a:xfrm>
          <a:prstGeom prst="roundRect">
            <a:avLst>
              <a:gd name="adj" fmla="val 995"/>
            </a:avLst>
          </a:prstGeom>
          <a:noFill/>
          <a:ln w="7620">
            <a:solidFill>
              <a:srgbClr val="FFFFFF">
                <a:alpha val="24000"/>
              </a:srgbClr>
            </a:solidFill>
            <a:prstDash val="solid"/>
          </a:ln>
        </p:spPr>
      </p:sp>
      <p:sp>
        <p:nvSpPr>
          <p:cNvPr id="5" name="Shape 2"/>
          <p:cNvSpPr/>
          <p:nvPr/>
        </p:nvSpPr>
        <p:spPr>
          <a:xfrm>
            <a:off x="801410" y="3292316"/>
            <a:ext cx="7541181" cy="1013222"/>
          </a:xfrm>
          <a:prstGeom prst="rect">
            <a:avLst/>
          </a:prstGeom>
          <a:solidFill>
            <a:srgbClr val="FFFFFF">
              <a:alpha val="4000"/>
            </a:srgbClr>
          </a:solidFill>
          <a:ln/>
        </p:spPr>
      </p:sp>
      <p:sp>
        <p:nvSpPr>
          <p:cNvPr id="6" name="Text 3"/>
          <p:cNvSpPr/>
          <p:nvPr/>
        </p:nvSpPr>
        <p:spPr>
          <a:xfrm>
            <a:off x="1028224" y="3436025"/>
            <a:ext cx="3313152" cy="362903"/>
          </a:xfrm>
          <a:prstGeom prst="rect">
            <a:avLst/>
          </a:prstGeom>
          <a:noFill/>
          <a:ln/>
        </p:spPr>
        <p:txBody>
          <a:bodyPr wrap="non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Animation</a:t>
            </a:r>
            <a:endParaRPr lang="en-US" sz="1750" dirty="0"/>
          </a:p>
        </p:txBody>
      </p:sp>
      <p:sp>
        <p:nvSpPr>
          <p:cNvPr id="7" name="Text 4"/>
          <p:cNvSpPr/>
          <p:nvPr/>
        </p:nvSpPr>
        <p:spPr>
          <a:xfrm>
            <a:off x="4802624" y="3436025"/>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Visual feedback as users type, like highlighting correct words.</a:t>
            </a:r>
            <a:endParaRPr lang="en-US" sz="1750" dirty="0"/>
          </a:p>
        </p:txBody>
      </p:sp>
      <p:sp>
        <p:nvSpPr>
          <p:cNvPr id="8" name="Shape 5"/>
          <p:cNvSpPr/>
          <p:nvPr/>
        </p:nvSpPr>
        <p:spPr>
          <a:xfrm>
            <a:off x="801410" y="4305538"/>
            <a:ext cx="7541181" cy="1013222"/>
          </a:xfrm>
          <a:prstGeom prst="rect">
            <a:avLst/>
          </a:prstGeom>
          <a:solidFill>
            <a:srgbClr val="000000">
              <a:alpha val="4000"/>
            </a:srgbClr>
          </a:solidFill>
          <a:ln/>
        </p:spPr>
      </p:sp>
      <p:sp>
        <p:nvSpPr>
          <p:cNvPr id="9" name="Text 6"/>
          <p:cNvSpPr/>
          <p:nvPr/>
        </p:nvSpPr>
        <p:spPr>
          <a:xfrm>
            <a:off x="1028224" y="4449247"/>
            <a:ext cx="3313152" cy="362903"/>
          </a:xfrm>
          <a:prstGeom prst="rect">
            <a:avLst/>
          </a:prstGeom>
          <a:noFill/>
          <a:ln/>
        </p:spPr>
        <p:txBody>
          <a:bodyPr wrap="non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Color Coding</a:t>
            </a:r>
            <a:endParaRPr lang="en-US" sz="1750" dirty="0"/>
          </a:p>
        </p:txBody>
      </p:sp>
      <p:sp>
        <p:nvSpPr>
          <p:cNvPr id="10" name="Text 7"/>
          <p:cNvSpPr/>
          <p:nvPr/>
        </p:nvSpPr>
        <p:spPr>
          <a:xfrm>
            <a:off x="4802624" y="4449247"/>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Differentiating correct and incorrect characters.</a:t>
            </a:r>
            <a:endParaRPr lang="en-US" sz="1750" dirty="0"/>
          </a:p>
        </p:txBody>
      </p:sp>
      <p:sp>
        <p:nvSpPr>
          <p:cNvPr id="11" name="Shape 8"/>
          <p:cNvSpPr/>
          <p:nvPr/>
        </p:nvSpPr>
        <p:spPr>
          <a:xfrm>
            <a:off x="801410" y="5318760"/>
            <a:ext cx="7541181" cy="1376124"/>
          </a:xfrm>
          <a:prstGeom prst="rect">
            <a:avLst/>
          </a:prstGeom>
          <a:solidFill>
            <a:srgbClr val="FFFFFF">
              <a:alpha val="4000"/>
            </a:srgbClr>
          </a:solidFill>
          <a:ln/>
        </p:spPr>
      </p:sp>
      <p:sp>
        <p:nvSpPr>
          <p:cNvPr id="12" name="Text 9"/>
          <p:cNvSpPr/>
          <p:nvPr/>
        </p:nvSpPr>
        <p:spPr>
          <a:xfrm>
            <a:off x="1028224" y="546246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Interactive Elements</a:t>
            </a:r>
            <a:endParaRPr lang="en-US" sz="1750" dirty="0"/>
          </a:p>
        </p:txBody>
      </p:sp>
      <p:sp>
        <p:nvSpPr>
          <p:cNvPr id="13" name="Text 10"/>
          <p:cNvSpPr/>
          <p:nvPr/>
        </p:nvSpPr>
        <p:spPr>
          <a:xfrm>
            <a:off x="4802624" y="5462468"/>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Adding elements like a progress bar or a countdown timer to engage users.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D34153-3BC2-95EC-8800-609D5CA377DA}"/>
              </a:ext>
            </a:extLst>
          </p:cNvPr>
          <p:cNvSpPr txBox="1"/>
          <p:nvPr/>
        </p:nvSpPr>
        <p:spPr>
          <a:xfrm>
            <a:off x="301082" y="694317"/>
            <a:ext cx="443515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5400" dirty="0">
                <a:ln w="0"/>
                <a:solidFill>
                  <a:schemeClr val="accent1"/>
                </a:solidFill>
                <a:effectLst>
                  <a:outerShdw blurRad="38100" dist="25400" dir="5400000" algn="ctr" rotWithShape="0">
                    <a:srgbClr val="6E747A">
                      <a:alpha val="43000"/>
                    </a:srgbClr>
                  </a:outerShdw>
                </a:effectLst>
                <a:cs typeface="Calibri"/>
              </a:rPr>
              <a:t>Conclusion</a:t>
            </a:r>
            <a:endParaRPr lang="en-US" dirty="0">
              <a:ln w="0"/>
              <a:solidFill>
                <a:schemeClr val="accent1"/>
              </a:solidFill>
              <a:effectLst>
                <a:outerShdw blurRad="38100" dist="25400" dir="5400000" algn="ctr" rotWithShape="0">
                  <a:srgbClr val="6E747A">
                    <a:alpha val="43000"/>
                  </a:srgbClr>
                </a:outerShdw>
              </a:effectLst>
            </a:endParaRPr>
          </a:p>
        </p:txBody>
      </p:sp>
      <p:sp>
        <p:nvSpPr>
          <p:cNvPr id="4" name="TextBox 3">
            <a:extLst>
              <a:ext uri="{FF2B5EF4-FFF2-40B4-BE49-F238E27FC236}">
                <a16:creationId xmlns:a16="http://schemas.microsoft.com/office/drawing/2014/main" id="{182231EE-227F-E067-A300-4FFC48B921BB}"/>
              </a:ext>
            </a:extLst>
          </p:cNvPr>
          <p:cNvSpPr txBox="1"/>
          <p:nvPr/>
        </p:nvSpPr>
        <p:spPr>
          <a:xfrm>
            <a:off x="301082" y="2283977"/>
            <a:ext cx="14329318" cy="4401205"/>
          </a:xfrm>
          <a:prstGeom prst="rect">
            <a:avLst/>
          </a:prstGeom>
          <a:noFill/>
        </p:spPr>
        <p:txBody>
          <a:bodyPr wrap="square">
            <a:spAutoFit/>
          </a:bodyPr>
          <a:lstStyle/>
          <a:p>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In conclusion, the Typing Speed Test serves as both a functional tool for improving typing skills and a demonstration of how Java's core functionalities can be applied to real-world problems. It underscores the importance of programming in creating applications that contribute to personal development and performance benchmarking. Through continuous refinement, the program could evolve into a robust platform that integrates more complex metrics and personalized feedback systems.</a:t>
            </a:r>
          </a:p>
          <a:p>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Here's an example of a visual representation of the typing speed test results:</a:t>
            </a:r>
          </a:p>
          <a:p>
            <a:pPr>
              <a:buFont typeface="Arial" panose="020B0604020202020204" pitchFamily="34" charset="0"/>
              <a:buChar char="•"/>
            </a:pP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Speed and Accuracy Display: A results screen showcasing the WPM and accuracy in percentage.</a:t>
            </a:r>
          </a:p>
          <a:p>
            <a:pPr>
              <a:buFont typeface="Arial" panose="020B0604020202020204" pitchFamily="34" charset="0"/>
              <a:buChar char="•"/>
            </a:pP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Interactive Typing Section: Where users input text with a live feedback mechanism.</a:t>
            </a:r>
          </a:p>
        </p:txBody>
      </p:sp>
    </p:spTree>
    <p:extLst>
      <p:ext uri="{BB962C8B-B14F-4D97-AF65-F5344CB8AC3E}">
        <p14:creationId xmlns:p14="http://schemas.microsoft.com/office/powerpoint/2010/main" val="643883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remium Vector | Dark floral leaves thank you card background">
            <a:extLst>
              <a:ext uri="{FF2B5EF4-FFF2-40B4-BE49-F238E27FC236}">
                <a16:creationId xmlns:a16="http://schemas.microsoft.com/office/drawing/2014/main" id="{F7327350-57FB-7184-1836-427339529C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343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8D4F62-D8F2-53D6-4C68-5C895A95D4F3}"/>
              </a:ext>
            </a:extLst>
          </p:cNvPr>
          <p:cNvSpPr txBox="1"/>
          <p:nvPr/>
        </p:nvSpPr>
        <p:spPr>
          <a:xfrm>
            <a:off x="1124373" y="904922"/>
            <a:ext cx="7996669" cy="1200329"/>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Garamond"/>
                <a:cs typeface="Calibri"/>
              </a:rPr>
              <a:t>INDEX</a:t>
            </a:r>
            <a:endParaRPr lang="en-US" sz="7200" dirty="0">
              <a:solidFill>
                <a:srgbClr val="FFFFFF"/>
              </a:solidFill>
              <a:latin typeface="Garamond"/>
              <a:cs typeface="Calibri"/>
            </a:endParaRPr>
          </a:p>
        </p:txBody>
      </p:sp>
      <p:sp>
        <p:nvSpPr>
          <p:cNvPr id="3" name="TextBox 2">
            <a:extLst>
              <a:ext uri="{FF2B5EF4-FFF2-40B4-BE49-F238E27FC236}">
                <a16:creationId xmlns:a16="http://schemas.microsoft.com/office/drawing/2014/main" id="{13455CE4-09A0-A253-0A5D-F7D60B99C6A0}"/>
              </a:ext>
            </a:extLst>
          </p:cNvPr>
          <p:cNvSpPr txBox="1"/>
          <p:nvPr/>
        </p:nvSpPr>
        <p:spPr>
          <a:xfrm>
            <a:off x="1124373" y="2492586"/>
            <a:ext cx="6823787"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US" sz="4400" dirty="0">
                <a:ln w="0"/>
                <a:solidFill>
                  <a:schemeClr val="accent1"/>
                </a:solidFill>
                <a:effectLst>
                  <a:outerShdw blurRad="38100" dist="25400" dir="5400000" algn="ctr" rotWithShape="0">
                    <a:srgbClr val="6E747A">
                      <a:alpha val="43000"/>
                    </a:srgbClr>
                  </a:outerShdw>
                </a:effectLst>
                <a:cs typeface="Calibri" panose="020F0502020204030204"/>
              </a:rPr>
              <a:t>Introduction </a:t>
            </a:r>
            <a:endParaRPr lang="en-US" sz="4400" dirty="0">
              <a:ln w="0"/>
              <a:solidFill>
                <a:schemeClr val="accent1"/>
              </a:solidFill>
              <a:effectLst>
                <a:outerShdw blurRad="38100" dist="25400" dir="5400000" algn="ctr" rotWithShape="0">
                  <a:srgbClr val="6E747A">
                    <a:alpha val="43000"/>
                  </a:srgbClr>
                </a:outerShdw>
              </a:effectLst>
            </a:endParaRPr>
          </a:p>
          <a:p>
            <a:pPr marL="457200" indent="-457200">
              <a:buFont typeface="Arial"/>
              <a:buChar char="•"/>
            </a:pPr>
            <a:r>
              <a:rPr lang="en-US" sz="4400" dirty="0">
                <a:ln w="0"/>
                <a:solidFill>
                  <a:schemeClr val="accent1"/>
                </a:solidFill>
                <a:effectLst>
                  <a:outerShdw blurRad="38100" dist="25400" dir="5400000" algn="ctr" rotWithShape="0">
                    <a:srgbClr val="6E747A">
                      <a:alpha val="43000"/>
                    </a:srgbClr>
                  </a:outerShdw>
                </a:effectLst>
                <a:cs typeface="Calibri" panose="020F0502020204030204"/>
              </a:rPr>
              <a:t>Project overview</a:t>
            </a:r>
          </a:p>
          <a:p>
            <a:pPr marL="457200" indent="-457200">
              <a:buFont typeface="Arial"/>
              <a:buChar char="•"/>
            </a:pPr>
            <a:r>
              <a:rPr lang="en-US" sz="4400" dirty="0">
                <a:ln w="0"/>
                <a:solidFill>
                  <a:schemeClr val="accent1"/>
                </a:solidFill>
                <a:effectLst>
                  <a:outerShdw blurRad="38100" dist="25400" dir="5400000" algn="ctr" rotWithShape="0">
                    <a:srgbClr val="6E747A">
                      <a:alpha val="43000"/>
                    </a:srgbClr>
                  </a:outerShdw>
                </a:effectLst>
                <a:cs typeface="Calibri" panose="020F0502020204030204"/>
              </a:rPr>
              <a:t>Working </a:t>
            </a:r>
          </a:p>
          <a:p>
            <a:pPr marL="457200" indent="-457200">
              <a:buFont typeface="Arial"/>
              <a:buChar char="•"/>
            </a:pPr>
            <a:r>
              <a:rPr lang="en-US" sz="2400" dirty="0">
                <a:ln w="0"/>
                <a:solidFill>
                  <a:schemeClr val="accent1"/>
                </a:solidFill>
                <a:effectLst>
                  <a:outerShdw blurRad="38100" dist="25400" dir="5400000" algn="ctr" rotWithShape="0">
                    <a:srgbClr val="6E747A">
                      <a:alpha val="43000"/>
                    </a:srgbClr>
                  </a:outerShdw>
                </a:effectLst>
                <a:cs typeface="Calibri" panose="020F0502020204030204"/>
              </a:rPr>
              <a:t>Creating type test interface</a:t>
            </a:r>
          </a:p>
          <a:p>
            <a:pPr marL="457200" indent="-457200">
              <a:buFont typeface="Arial"/>
              <a:buChar char="•"/>
            </a:pPr>
            <a:r>
              <a:rPr lang="en-US" sz="2400" dirty="0">
                <a:ln w="0"/>
                <a:solidFill>
                  <a:schemeClr val="accent1"/>
                </a:solidFill>
                <a:effectLst>
                  <a:outerShdw blurRad="38100" dist="25400" dir="5400000" algn="ctr" rotWithShape="0">
                    <a:srgbClr val="6E747A">
                      <a:alpha val="43000"/>
                    </a:srgbClr>
                  </a:outerShdw>
                </a:effectLst>
                <a:cs typeface="Calibri" panose="020F0502020204030204"/>
              </a:rPr>
              <a:t>Capturing user input</a:t>
            </a:r>
          </a:p>
          <a:p>
            <a:pPr marL="457200" indent="-457200">
              <a:buFont typeface="Arial"/>
              <a:buChar char="•"/>
            </a:pPr>
            <a:r>
              <a:rPr lang="en-US" sz="4400" dirty="0">
                <a:ln w="0"/>
                <a:solidFill>
                  <a:schemeClr val="accent1"/>
                </a:solidFill>
                <a:effectLst>
                  <a:outerShdw blurRad="38100" dist="25400" dir="5400000" algn="ctr" rotWithShape="0">
                    <a:srgbClr val="6E747A">
                      <a:alpha val="43000"/>
                    </a:srgbClr>
                  </a:outerShdw>
                </a:effectLst>
                <a:cs typeface="Calibri" panose="020F0502020204030204"/>
              </a:rPr>
              <a:t>WPM </a:t>
            </a:r>
          </a:p>
          <a:p>
            <a:pPr marL="457200" indent="-457200">
              <a:buFont typeface="Arial"/>
              <a:buChar char="•"/>
            </a:pPr>
            <a:r>
              <a:rPr lang="en-US" sz="4400" dirty="0">
                <a:ln w="0"/>
                <a:solidFill>
                  <a:schemeClr val="accent1"/>
                </a:solidFill>
                <a:effectLst>
                  <a:outerShdw blurRad="38100" dist="25400" dir="5400000" algn="ctr" rotWithShape="0">
                    <a:srgbClr val="6E747A">
                      <a:alpha val="43000"/>
                    </a:srgbClr>
                  </a:outerShdw>
                </a:effectLst>
                <a:cs typeface="Calibri" panose="020F0502020204030204"/>
              </a:rPr>
              <a:t>Results </a:t>
            </a:r>
          </a:p>
          <a:p>
            <a:pPr marL="457200" indent="-457200">
              <a:buFont typeface="Arial"/>
              <a:buChar char="•"/>
            </a:pPr>
            <a:r>
              <a:rPr lang="en-US" sz="4400" dirty="0">
                <a:ln w="0"/>
                <a:solidFill>
                  <a:schemeClr val="accent1"/>
                </a:solidFill>
                <a:effectLst>
                  <a:outerShdw blurRad="38100" dist="25400" dir="5400000" algn="ctr" rotWithShape="0">
                    <a:srgbClr val="6E747A">
                      <a:alpha val="43000"/>
                    </a:srgbClr>
                  </a:outerShdw>
                </a:effectLst>
                <a:cs typeface="Calibri" panose="020F0502020204030204"/>
              </a:rPr>
              <a:t>Conclusion</a:t>
            </a:r>
          </a:p>
        </p:txBody>
      </p:sp>
    </p:spTree>
    <p:extLst>
      <p:ext uri="{BB962C8B-B14F-4D97-AF65-F5344CB8AC3E}">
        <p14:creationId xmlns:p14="http://schemas.microsoft.com/office/powerpoint/2010/main" val="1594117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29640"/>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Introduction to Typing Speed Measurement</a:t>
            </a:r>
            <a:endParaRPr lang="en-US" sz="4450" dirty="0"/>
          </a:p>
        </p:txBody>
      </p:sp>
      <p:sp>
        <p:nvSpPr>
          <p:cNvPr id="4" name="Shape 1"/>
          <p:cNvSpPr/>
          <p:nvPr/>
        </p:nvSpPr>
        <p:spPr>
          <a:xfrm>
            <a:off x="793790" y="2942511"/>
            <a:ext cx="510302" cy="510302"/>
          </a:xfrm>
          <a:prstGeom prst="roundRect">
            <a:avLst>
              <a:gd name="adj" fmla="val 6667"/>
            </a:avLst>
          </a:prstGeom>
          <a:solidFill>
            <a:srgbClr val="3F4652"/>
          </a:solidFill>
          <a:ln/>
        </p:spPr>
      </p:sp>
      <p:sp>
        <p:nvSpPr>
          <p:cNvPr id="5" name="Text 2"/>
          <p:cNvSpPr/>
          <p:nvPr/>
        </p:nvSpPr>
        <p:spPr>
          <a:xfrm>
            <a:off x="978813" y="3027521"/>
            <a:ext cx="140256" cy="340281"/>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Roboto Slab" pitchFamily="34" charset="0"/>
                <a:ea typeface="Roboto Slab" pitchFamily="34" charset="-122"/>
                <a:cs typeface="Roboto Slab" pitchFamily="34" charset="-120"/>
              </a:rPr>
              <a:t>1</a:t>
            </a:r>
            <a:endParaRPr lang="en-US" sz="2650" dirty="0"/>
          </a:p>
        </p:txBody>
      </p:sp>
      <p:sp>
        <p:nvSpPr>
          <p:cNvPr id="6" name="Text 3"/>
          <p:cNvSpPr/>
          <p:nvPr/>
        </p:nvSpPr>
        <p:spPr>
          <a:xfrm>
            <a:off x="1530906" y="2942511"/>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Measuring Proficiency</a:t>
            </a:r>
            <a:endParaRPr lang="en-US" sz="2200" dirty="0"/>
          </a:p>
        </p:txBody>
      </p:sp>
      <p:sp>
        <p:nvSpPr>
          <p:cNvPr id="7" name="Text 4"/>
          <p:cNvSpPr/>
          <p:nvPr/>
        </p:nvSpPr>
        <p:spPr>
          <a:xfrm>
            <a:off x="1530906" y="3787259"/>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Typing speed is a common metric for evaluating keyboarding skills, indicating how quickly and accurately a person can type.</a:t>
            </a:r>
            <a:endParaRPr lang="en-US" sz="1750" dirty="0"/>
          </a:p>
        </p:txBody>
      </p:sp>
      <p:sp>
        <p:nvSpPr>
          <p:cNvPr id="8" name="Shape 5"/>
          <p:cNvSpPr/>
          <p:nvPr/>
        </p:nvSpPr>
        <p:spPr>
          <a:xfrm>
            <a:off x="4685467" y="2942511"/>
            <a:ext cx="510302" cy="510302"/>
          </a:xfrm>
          <a:prstGeom prst="roundRect">
            <a:avLst>
              <a:gd name="adj" fmla="val 6667"/>
            </a:avLst>
          </a:prstGeom>
          <a:solidFill>
            <a:srgbClr val="3F4652"/>
          </a:solidFill>
          <a:ln/>
        </p:spPr>
      </p:sp>
      <p:sp>
        <p:nvSpPr>
          <p:cNvPr id="9" name="Text 6"/>
          <p:cNvSpPr/>
          <p:nvPr/>
        </p:nvSpPr>
        <p:spPr>
          <a:xfrm>
            <a:off x="4846677" y="3027521"/>
            <a:ext cx="187881" cy="340281"/>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Roboto Slab" pitchFamily="34" charset="0"/>
                <a:ea typeface="Roboto Slab" pitchFamily="34" charset="-122"/>
                <a:cs typeface="Roboto Slab" pitchFamily="34" charset="-120"/>
              </a:rPr>
              <a:t>2</a:t>
            </a:r>
            <a:endParaRPr lang="en-US" sz="2650" dirty="0"/>
          </a:p>
        </p:txBody>
      </p:sp>
      <p:sp>
        <p:nvSpPr>
          <p:cNvPr id="10" name="Text 7"/>
          <p:cNvSpPr/>
          <p:nvPr/>
        </p:nvSpPr>
        <p:spPr>
          <a:xfrm>
            <a:off x="5422583" y="2942511"/>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Practice and Improvement</a:t>
            </a:r>
            <a:endParaRPr lang="en-US" sz="2200" dirty="0"/>
          </a:p>
        </p:txBody>
      </p:sp>
      <p:sp>
        <p:nvSpPr>
          <p:cNvPr id="11" name="Text 8"/>
          <p:cNvSpPr/>
          <p:nvPr/>
        </p:nvSpPr>
        <p:spPr>
          <a:xfrm>
            <a:off x="5422583" y="3787259"/>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Typing speed tests can be a valuable tool for identifying strengths and weaknesses, guiding practice, and tracking progress over time.</a:t>
            </a:r>
            <a:endParaRPr lang="en-US" sz="1750" dirty="0"/>
          </a:p>
        </p:txBody>
      </p:sp>
      <p:sp>
        <p:nvSpPr>
          <p:cNvPr id="12" name="Shape 9"/>
          <p:cNvSpPr/>
          <p:nvPr/>
        </p:nvSpPr>
        <p:spPr>
          <a:xfrm>
            <a:off x="793790" y="6083737"/>
            <a:ext cx="510302" cy="510302"/>
          </a:xfrm>
          <a:prstGeom prst="roundRect">
            <a:avLst>
              <a:gd name="adj" fmla="val 6667"/>
            </a:avLst>
          </a:prstGeom>
          <a:solidFill>
            <a:srgbClr val="3F4652"/>
          </a:solidFill>
          <a:ln/>
        </p:spPr>
      </p:sp>
      <p:sp>
        <p:nvSpPr>
          <p:cNvPr id="13" name="Text 10"/>
          <p:cNvSpPr/>
          <p:nvPr/>
        </p:nvSpPr>
        <p:spPr>
          <a:xfrm>
            <a:off x="957024" y="6168747"/>
            <a:ext cx="183713" cy="340281"/>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Roboto Slab" pitchFamily="34" charset="0"/>
                <a:ea typeface="Roboto Slab" pitchFamily="34" charset="-122"/>
                <a:cs typeface="Roboto Slab" pitchFamily="34" charset="-120"/>
              </a:rPr>
              <a:t>3</a:t>
            </a:r>
            <a:endParaRPr lang="en-US" sz="2650" dirty="0"/>
          </a:p>
        </p:txBody>
      </p:sp>
      <p:sp>
        <p:nvSpPr>
          <p:cNvPr id="14" name="Text 11"/>
          <p:cNvSpPr/>
          <p:nvPr/>
        </p:nvSpPr>
        <p:spPr>
          <a:xfrm>
            <a:off x="1530906" y="608373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Applications</a:t>
            </a:r>
            <a:endParaRPr lang="en-US" sz="2200" dirty="0"/>
          </a:p>
        </p:txBody>
      </p:sp>
      <p:sp>
        <p:nvSpPr>
          <p:cNvPr id="15" name="Text 12"/>
          <p:cNvSpPr/>
          <p:nvPr/>
        </p:nvSpPr>
        <p:spPr>
          <a:xfrm>
            <a:off x="1530906" y="6574155"/>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Typing speed tests are frequently used in various settings, such as job applications, educational assessments, and online gaming.</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58287E-49ED-F10E-6816-90689D1A206D}"/>
              </a:ext>
            </a:extLst>
          </p:cNvPr>
          <p:cNvSpPr/>
          <p:nvPr/>
        </p:nvSpPr>
        <p:spPr>
          <a:xfrm>
            <a:off x="442496" y="1980452"/>
            <a:ext cx="13230014" cy="5016758"/>
          </a:xfrm>
          <a:prstGeom prst="rect">
            <a:avLst/>
          </a:prstGeom>
          <a:noFill/>
        </p:spPr>
        <p:txBody>
          <a:bodyPr wrap="square" lIns="91440" tIns="45720" rIns="91440" bIns="45720">
            <a:spAutoFit/>
          </a:bodyPr>
          <a:lstStyle/>
          <a:p>
            <a:pPr algn="ctr"/>
            <a:r>
              <a:rPr lang="en-US" sz="3200" b="0" u="sng"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Project Overview: Typing Speed Test using Java</a:t>
            </a:r>
          </a:p>
          <a:p>
            <a:pPr algn="ctr"/>
            <a:endParaRPr lang="en-US" sz="3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a:p>
            <a:pPr algn="ctr"/>
            <a:r>
              <a:rPr lang="en-US" sz="3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This project is a Java-based application designed to measure a user's typing speed and accuracy. Users are prompted to type a given passage, and the program calculates their typing speed in words per minute (WPM) and accuracy by comparing the typed input with the provided text. The program uses a timer to track how long it takes the user to complete the test, and any typing errors are highlighted to calculate accuracy. It also offers features like retrying tests and displaying final results. This project demonstrates Java's string manipulation, timing, and input/output handling capabilities.</a:t>
            </a:r>
          </a:p>
        </p:txBody>
      </p:sp>
    </p:spTree>
    <p:extLst>
      <p:ext uri="{BB962C8B-B14F-4D97-AF65-F5344CB8AC3E}">
        <p14:creationId xmlns:p14="http://schemas.microsoft.com/office/powerpoint/2010/main" val="635259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8977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Key Concepts: Words per Minute (WPM)</a:t>
            </a:r>
            <a:endParaRPr lang="en-US" sz="4450" dirty="0"/>
          </a:p>
        </p:txBody>
      </p:sp>
      <p:sp>
        <p:nvSpPr>
          <p:cNvPr id="4" name="Shape 1"/>
          <p:cNvSpPr/>
          <p:nvPr/>
        </p:nvSpPr>
        <p:spPr>
          <a:xfrm>
            <a:off x="793790" y="2847499"/>
            <a:ext cx="3664863" cy="2395657"/>
          </a:xfrm>
          <a:prstGeom prst="roundRect">
            <a:avLst>
              <a:gd name="adj" fmla="val 1420"/>
            </a:avLst>
          </a:prstGeom>
          <a:solidFill>
            <a:srgbClr val="3F4652"/>
          </a:solidFill>
          <a:ln/>
        </p:spPr>
      </p:sp>
      <p:sp>
        <p:nvSpPr>
          <p:cNvPr id="5" name="Text 2"/>
          <p:cNvSpPr/>
          <p:nvPr/>
        </p:nvSpPr>
        <p:spPr>
          <a:xfrm>
            <a:off x="1020604" y="30743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Calculation</a:t>
            </a:r>
            <a:endParaRPr lang="en-US" sz="2200" dirty="0"/>
          </a:p>
        </p:txBody>
      </p:sp>
      <p:sp>
        <p:nvSpPr>
          <p:cNvPr id="6" name="Text 3"/>
          <p:cNvSpPr/>
          <p:nvPr/>
        </p:nvSpPr>
        <p:spPr>
          <a:xfrm>
            <a:off x="1020604" y="3564731"/>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WPM is calculated by dividing the number of correctly typed words by the time taken in minutes.</a:t>
            </a:r>
            <a:endParaRPr lang="en-US" sz="1750" dirty="0"/>
          </a:p>
        </p:txBody>
      </p:sp>
      <p:sp>
        <p:nvSpPr>
          <p:cNvPr id="7" name="Shape 4"/>
          <p:cNvSpPr/>
          <p:nvPr/>
        </p:nvSpPr>
        <p:spPr>
          <a:xfrm>
            <a:off x="4685467" y="2847499"/>
            <a:ext cx="3664863" cy="2395657"/>
          </a:xfrm>
          <a:prstGeom prst="roundRect">
            <a:avLst>
              <a:gd name="adj" fmla="val 1420"/>
            </a:avLst>
          </a:prstGeom>
          <a:solidFill>
            <a:srgbClr val="3F4652"/>
          </a:solidFill>
          <a:ln/>
        </p:spPr>
      </p:sp>
      <p:sp>
        <p:nvSpPr>
          <p:cNvPr id="8" name="Text 5"/>
          <p:cNvSpPr/>
          <p:nvPr/>
        </p:nvSpPr>
        <p:spPr>
          <a:xfrm>
            <a:off x="4912281" y="30743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Accuracy</a:t>
            </a:r>
            <a:endParaRPr lang="en-US" sz="2200" dirty="0"/>
          </a:p>
        </p:txBody>
      </p:sp>
      <p:sp>
        <p:nvSpPr>
          <p:cNvPr id="9" name="Text 6"/>
          <p:cNvSpPr/>
          <p:nvPr/>
        </p:nvSpPr>
        <p:spPr>
          <a:xfrm>
            <a:off x="4912281" y="3564731"/>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Typing accuracy is crucial, and errors can significantly impact the WPM score.</a:t>
            </a:r>
            <a:endParaRPr lang="en-US" sz="1750" dirty="0"/>
          </a:p>
        </p:txBody>
      </p:sp>
      <p:sp>
        <p:nvSpPr>
          <p:cNvPr id="10" name="Shape 7"/>
          <p:cNvSpPr/>
          <p:nvPr/>
        </p:nvSpPr>
        <p:spPr>
          <a:xfrm>
            <a:off x="793790" y="5469969"/>
            <a:ext cx="7556421" cy="1669852"/>
          </a:xfrm>
          <a:prstGeom prst="roundRect">
            <a:avLst>
              <a:gd name="adj" fmla="val 2038"/>
            </a:avLst>
          </a:prstGeom>
          <a:solidFill>
            <a:srgbClr val="3F4652"/>
          </a:solidFill>
          <a:ln/>
        </p:spPr>
      </p:sp>
      <p:sp>
        <p:nvSpPr>
          <p:cNvPr id="11" name="Text 8"/>
          <p:cNvSpPr/>
          <p:nvPr/>
        </p:nvSpPr>
        <p:spPr>
          <a:xfrm>
            <a:off x="1020604" y="569678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Benchmarking</a:t>
            </a:r>
            <a:endParaRPr lang="en-US" sz="2200" dirty="0"/>
          </a:p>
        </p:txBody>
      </p:sp>
      <p:sp>
        <p:nvSpPr>
          <p:cNvPr id="12" name="Text 9"/>
          <p:cNvSpPr/>
          <p:nvPr/>
        </p:nvSpPr>
        <p:spPr>
          <a:xfrm>
            <a:off x="1020604" y="6187202"/>
            <a:ext cx="7102793" cy="725805"/>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WPM scores are often compared to benchmarks or average scores for different skill levels.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721412"/>
            <a:ext cx="9118759" cy="708779"/>
          </a:xfrm>
          <a:prstGeom prst="rect">
            <a:avLst/>
          </a:prstGeom>
          <a:noFill/>
          <a:ln/>
        </p:spPr>
        <p:txBody>
          <a:bodyPr wrap="non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Creating the Typing Test Interface</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76B9FF"/>
                </a:solidFill>
                <a:latin typeface="Roboto Slab" pitchFamily="34" charset="0"/>
                <a:ea typeface="Roboto Slab" pitchFamily="34" charset="-122"/>
                <a:cs typeface="Roboto Slab" pitchFamily="34" charset="-120"/>
              </a:rPr>
              <a:t>User Input Area</a:t>
            </a:r>
            <a:endParaRPr lang="en-US" sz="2200" dirty="0"/>
          </a:p>
        </p:txBody>
      </p:sp>
      <p:sp>
        <p:nvSpPr>
          <p:cNvPr id="4" name="Text 2"/>
          <p:cNvSpPr/>
          <p:nvPr/>
        </p:nvSpPr>
        <p:spPr>
          <a:xfrm>
            <a:off x="793790" y="4578310"/>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A text box for users to type in the given text.</a:t>
            </a:r>
            <a:endParaRPr lang="en-US" sz="1750" dirty="0"/>
          </a:p>
        </p:txBody>
      </p:sp>
      <p:sp>
        <p:nvSpPr>
          <p:cNvPr id="5" name="Text 3"/>
          <p:cNvSpPr/>
          <p:nvPr/>
        </p:nvSpPr>
        <p:spPr>
          <a:xfrm>
            <a:off x="5332928" y="399716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76B9FF"/>
                </a:solidFill>
                <a:latin typeface="Roboto Slab" pitchFamily="34" charset="0"/>
                <a:ea typeface="Roboto Slab" pitchFamily="34" charset="-122"/>
                <a:cs typeface="Roboto Slab" pitchFamily="34" charset="-120"/>
              </a:rPr>
              <a:t>Timer Display</a:t>
            </a:r>
            <a:endParaRPr lang="en-US" sz="2200" dirty="0"/>
          </a:p>
        </p:txBody>
      </p:sp>
      <p:sp>
        <p:nvSpPr>
          <p:cNvPr id="6" name="Text 4"/>
          <p:cNvSpPr/>
          <p:nvPr/>
        </p:nvSpPr>
        <p:spPr>
          <a:xfrm>
            <a:off x="5332928" y="4578310"/>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A visual countdown timer to track the test duration.</a:t>
            </a:r>
            <a:endParaRPr lang="en-US" sz="1750" dirty="0"/>
          </a:p>
        </p:txBody>
      </p:sp>
      <p:sp>
        <p:nvSpPr>
          <p:cNvPr id="7" name="Text 5"/>
          <p:cNvSpPr/>
          <p:nvPr/>
        </p:nvSpPr>
        <p:spPr>
          <a:xfrm>
            <a:off x="9872067" y="399716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76B9FF"/>
                </a:solidFill>
                <a:latin typeface="Roboto Slab" pitchFamily="34" charset="0"/>
                <a:ea typeface="Roboto Slab" pitchFamily="34" charset="-122"/>
                <a:cs typeface="Roboto Slab" pitchFamily="34" charset="-120"/>
              </a:rPr>
              <a:t>Results Section</a:t>
            </a:r>
            <a:endParaRPr lang="en-US" sz="2200" dirty="0"/>
          </a:p>
        </p:txBody>
      </p:sp>
      <p:sp>
        <p:nvSpPr>
          <p:cNvPr id="8" name="Text 6"/>
          <p:cNvSpPr/>
          <p:nvPr/>
        </p:nvSpPr>
        <p:spPr>
          <a:xfrm>
            <a:off x="9872067" y="4578310"/>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An area to display the final WPM score, accuracy, and potentially other metrics.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1644" y="958215"/>
            <a:ext cx="7600712" cy="1378029"/>
          </a:xfrm>
          <a:prstGeom prst="rect">
            <a:avLst/>
          </a:prstGeom>
          <a:noFill/>
          <a:ln/>
        </p:spPr>
        <p:txBody>
          <a:bodyPr wrap="square" lIns="0" tIns="0" rIns="0" bIns="0" rtlCol="0" anchor="t"/>
          <a:lstStyle/>
          <a:p>
            <a:pPr marL="0" indent="0">
              <a:lnSpc>
                <a:spcPts val="5400"/>
              </a:lnSpc>
              <a:buNone/>
            </a:pPr>
            <a:r>
              <a:rPr lang="en-US" sz="4300" dirty="0">
                <a:solidFill>
                  <a:srgbClr val="76B9FF"/>
                </a:solidFill>
                <a:latin typeface="Roboto Slab" pitchFamily="34" charset="0"/>
                <a:ea typeface="Roboto Slab" pitchFamily="34" charset="-122"/>
                <a:cs typeface="Roboto Slab" pitchFamily="34" charset="-120"/>
              </a:rPr>
              <a:t>Capturing User Input and Timing</a:t>
            </a:r>
            <a:endParaRPr lang="en-US" sz="4300" dirty="0"/>
          </a:p>
        </p:txBody>
      </p:sp>
      <p:sp>
        <p:nvSpPr>
          <p:cNvPr id="4" name="Shape 1"/>
          <p:cNvSpPr/>
          <p:nvPr/>
        </p:nvSpPr>
        <p:spPr>
          <a:xfrm>
            <a:off x="1087041" y="2666881"/>
            <a:ext cx="30480" cy="4604385"/>
          </a:xfrm>
          <a:prstGeom prst="roundRect">
            <a:avLst>
              <a:gd name="adj" fmla="val 108513"/>
            </a:avLst>
          </a:prstGeom>
          <a:solidFill>
            <a:srgbClr val="585F6B"/>
          </a:solidFill>
          <a:ln/>
        </p:spPr>
      </p:sp>
      <p:sp>
        <p:nvSpPr>
          <p:cNvPr id="5" name="Shape 2"/>
          <p:cNvSpPr/>
          <p:nvPr/>
        </p:nvSpPr>
        <p:spPr>
          <a:xfrm>
            <a:off x="1319808" y="3147655"/>
            <a:ext cx="771644" cy="30480"/>
          </a:xfrm>
          <a:prstGeom prst="roundRect">
            <a:avLst>
              <a:gd name="adj" fmla="val 108513"/>
            </a:avLst>
          </a:prstGeom>
          <a:solidFill>
            <a:srgbClr val="585F6B"/>
          </a:solidFill>
          <a:ln/>
        </p:spPr>
      </p:sp>
      <p:sp>
        <p:nvSpPr>
          <p:cNvPr id="6" name="Shape 3"/>
          <p:cNvSpPr/>
          <p:nvPr/>
        </p:nvSpPr>
        <p:spPr>
          <a:xfrm>
            <a:off x="854273" y="2914888"/>
            <a:ext cx="496014" cy="496014"/>
          </a:xfrm>
          <a:prstGeom prst="roundRect">
            <a:avLst>
              <a:gd name="adj" fmla="val 6668"/>
            </a:avLst>
          </a:prstGeom>
          <a:solidFill>
            <a:srgbClr val="3F4652"/>
          </a:solidFill>
          <a:ln/>
        </p:spPr>
      </p:sp>
      <p:sp>
        <p:nvSpPr>
          <p:cNvPr id="7" name="Text 4"/>
          <p:cNvSpPr/>
          <p:nvPr/>
        </p:nvSpPr>
        <p:spPr>
          <a:xfrm>
            <a:off x="1034058" y="2997518"/>
            <a:ext cx="136327" cy="330756"/>
          </a:xfrm>
          <a:prstGeom prst="rect">
            <a:avLst/>
          </a:prstGeom>
          <a:noFill/>
          <a:ln/>
        </p:spPr>
        <p:txBody>
          <a:bodyPr wrap="none" lIns="0" tIns="0" rIns="0" bIns="0" rtlCol="0" anchor="t"/>
          <a:lstStyle/>
          <a:p>
            <a:pPr marL="0" indent="0" algn="ctr">
              <a:lnSpc>
                <a:spcPts val="2600"/>
              </a:lnSpc>
              <a:buNone/>
            </a:pPr>
            <a:r>
              <a:rPr lang="en-US" sz="2600" dirty="0">
                <a:solidFill>
                  <a:srgbClr val="D6E5EF"/>
                </a:solidFill>
                <a:latin typeface="Roboto Slab" pitchFamily="34" charset="0"/>
                <a:ea typeface="Roboto Slab" pitchFamily="34" charset="-122"/>
                <a:cs typeface="Roboto Slab" pitchFamily="34" charset="-120"/>
              </a:rPr>
              <a:t>1</a:t>
            </a:r>
            <a:endParaRPr lang="en-US" sz="2600" dirty="0"/>
          </a:p>
        </p:txBody>
      </p:sp>
      <p:sp>
        <p:nvSpPr>
          <p:cNvPr id="8" name="Text 5"/>
          <p:cNvSpPr/>
          <p:nvPr/>
        </p:nvSpPr>
        <p:spPr>
          <a:xfrm>
            <a:off x="2314932" y="2887266"/>
            <a:ext cx="2801898" cy="344448"/>
          </a:xfrm>
          <a:prstGeom prst="rect">
            <a:avLst/>
          </a:prstGeom>
          <a:noFill/>
          <a:ln/>
        </p:spPr>
        <p:txBody>
          <a:bodyPr wrap="none" lIns="0" tIns="0" rIns="0" bIns="0" rtlCol="0" anchor="t"/>
          <a:lstStyle/>
          <a:p>
            <a:pPr marL="0" indent="0" algn="l">
              <a:lnSpc>
                <a:spcPts val="2700"/>
              </a:lnSpc>
              <a:buNone/>
            </a:pPr>
            <a:r>
              <a:rPr lang="en-US" sz="2150" dirty="0">
                <a:solidFill>
                  <a:srgbClr val="D6E5EF"/>
                </a:solidFill>
                <a:latin typeface="Roboto Slab" pitchFamily="34" charset="0"/>
                <a:ea typeface="Roboto Slab" pitchFamily="34" charset="-122"/>
                <a:cs typeface="Roboto Slab" pitchFamily="34" charset="-120"/>
              </a:rPr>
              <a:t>Input Event Handling</a:t>
            </a:r>
            <a:endParaRPr lang="en-US" sz="2150" dirty="0"/>
          </a:p>
        </p:txBody>
      </p:sp>
      <p:sp>
        <p:nvSpPr>
          <p:cNvPr id="9" name="Text 6"/>
          <p:cNvSpPr/>
          <p:nvPr/>
        </p:nvSpPr>
        <p:spPr>
          <a:xfrm>
            <a:off x="2314932" y="3363992"/>
            <a:ext cx="6057424" cy="352782"/>
          </a:xfrm>
          <a:prstGeom prst="rect">
            <a:avLst/>
          </a:prstGeom>
          <a:noFill/>
          <a:ln/>
        </p:spPr>
        <p:txBody>
          <a:bodyPr wrap="none" lIns="0" tIns="0" rIns="0" bIns="0" rtlCol="0" anchor="t"/>
          <a:lstStyle/>
          <a:p>
            <a:pPr marL="0" indent="0" algn="l">
              <a:lnSpc>
                <a:spcPts val="2750"/>
              </a:lnSpc>
              <a:buNone/>
            </a:pPr>
            <a:r>
              <a:rPr lang="en-US" sz="1700" dirty="0">
                <a:solidFill>
                  <a:srgbClr val="D6E5EF"/>
                </a:solidFill>
                <a:latin typeface="Roboto" pitchFamily="34" charset="0"/>
                <a:ea typeface="Roboto" pitchFamily="34" charset="-122"/>
                <a:cs typeface="Roboto" pitchFamily="34" charset="-120"/>
              </a:rPr>
              <a:t>The application needs to capture each keystroke in real-time.</a:t>
            </a:r>
            <a:endParaRPr lang="en-US" sz="1700" dirty="0"/>
          </a:p>
        </p:txBody>
      </p:sp>
      <p:sp>
        <p:nvSpPr>
          <p:cNvPr id="10" name="Shape 7"/>
          <p:cNvSpPr/>
          <p:nvPr/>
        </p:nvSpPr>
        <p:spPr>
          <a:xfrm>
            <a:off x="1319808" y="4638318"/>
            <a:ext cx="771644" cy="30480"/>
          </a:xfrm>
          <a:prstGeom prst="roundRect">
            <a:avLst>
              <a:gd name="adj" fmla="val 108513"/>
            </a:avLst>
          </a:prstGeom>
          <a:solidFill>
            <a:srgbClr val="585F6B"/>
          </a:solidFill>
          <a:ln/>
        </p:spPr>
      </p:sp>
      <p:sp>
        <p:nvSpPr>
          <p:cNvPr id="11" name="Shape 8"/>
          <p:cNvSpPr/>
          <p:nvPr/>
        </p:nvSpPr>
        <p:spPr>
          <a:xfrm>
            <a:off x="854273" y="4405551"/>
            <a:ext cx="496014" cy="496014"/>
          </a:xfrm>
          <a:prstGeom prst="roundRect">
            <a:avLst>
              <a:gd name="adj" fmla="val 6668"/>
            </a:avLst>
          </a:prstGeom>
          <a:solidFill>
            <a:srgbClr val="3F4652"/>
          </a:solidFill>
          <a:ln/>
        </p:spPr>
      </p:sp>
      <p:sp>
        <p:nvSpPr>
          <p:cNvPr id="12" name="Text 9"/>
          <p:cNvSpPr/>
          <p:nvPr/>
        </p:nvSpPr>
        <p:spPr>
          <a:xfrm>
            <a:off x="1010960" y="4488180"/>
            <a:ext cx="182642" cy="330756"/>
          </a:xfrm>
          <a:prstGeom prst="rect">
            <a:avLst/>
          </a:prstGeom>
          <a:noFill/>
          <a:ln/>
        </p:spPr>
        <p:txBody>
          <a:bodyPr wrap="none" lIns="0" tIns="0" rIns="0" bIns="0" rtlCol="0" anchor="t"/>
          <a:lstStyle/>
          <a:p>
            <a:pPr marL="0" indent="0" algn="ctr">
              <a:lnSpc>
                <a:spcPts val="2600"/>
              </a:lnSpc>
              <a:buNone/>
            </a:pPr>
            <a:r>
              <a:rPr lang="en-US" sz="2600" dirty="0">
                <a:solidFill>
                  <a:srgbClr val="D6E5EF"/>
                </a:solidFill>
                <a:latin typeface="Roboto Slab" pitchFamily="34" charset="0"/>
                <a:ea typeface="Roboto Slab" pitchFamily="34" charset="-122"/>
                <a:cs typeface="Roboto Slab" pitchFamily="34" charset="-120"/>
              </a:rPr>
              <a:t>2</a:t>
            </a:r>
            <a:endParaRPr lang="en-US" sz="2600" dirty="0"/>
          </a:p>
        </p:txBody>
      </p:sp>
      <p:sp>
        <p:nvSpPr>
          <p:cNvPr id="13" name="Text 10"/>
          <p:cNvSpPr/>
          <p:nvPr/>
        </p:nvSpPr>
        <p:spPr>
          <a:xfrm>
            <a:off x="2314932" y="4377928"/>
            <a:ext cx="2756178" cy="344448"/>
          </a:xfrm>
          <a:prstGeom prst="rect">
            <a:avLst/>
          </a:prstGeom>
          <a:noFill/>
          <a:ln/>
        </p:spPr>
        <p:txBody>
          <a:bodyPr wrap="none" lIns="0" tIns="0" rIns="0" bIns="0" rtlCol="0" anchor="t"/>
          <a:lstStyle/>
          <a:p>
            <a:pPr marL="0" indent="0" algn="l">
              <a:lnSpc>
                <a:spcPts val="2700"/>
              </a:lnSpc>
              <a:buNone/>
            </a:pPr>
            <a:r>
              <a:rPr lang="en-US" sz="2150" dirty="0">
                <a:solidFill>
                  <a:srgbClr val="D6E5EF"/>
                </a:solidFill>
                <a:latin typeface="Roboto Slab" pitchFamily="34" charset="0"/>
                <a:ea typeface="Roboto Slab" pitchFamily="34" charset="-122"/>
                <a:cs typeface="Roboto Slab" pitchFamily="34" charset="-120"/>
              </a:rPr>
              <a:t>Timing Mechanism</a:t>
            </a:r>
            <a:endParaRPr lang="en-US" sz="2150" dirty="0"/>
          </a:p>
        </p:txBody>
      </p:sp>
      <p:sp>
        <p:nvSpPr>
          <p:cNvPr id="14" name="Text 11"/>
          <p:cNvSpPr/>
          <p:nvPr/>
        </p:nvSpPr>
        <p:spPr>
          <a:xfrm>
            <a:off x="2314932" y="4854654"/>
            <a:ext cx="6057424" cy="352782"/>
          </a:xfrm>
          <a:prstGeom prst="rect">
            <a:avLst/>
          </a:prstGeom>
          <a:noFill/>
          <a:ln/>
        </p:spPr>
        <p:txBody>
          <a:bodyPr wrap="none" lIns="0" tIns="0" rIns="0" bIns="0" rtlCol="0" anchor="t"/>
          <a:lstStyle/>
          <a:p>
            <a:pPr marL="0" indent="0" algn="l">
              <a:lnSpc>
                <a:spcPts val="2750"/>
              </a:lnSpc>
              <a:buNone/>
            </a:pPr>
            <a:r>
              <a:rPr lang="en-US" sz="1700" dirty="0">
                <a:solidFill>
                  <a:srgbClr val="D6E5EF"/>
                </a:solidFill>
                <a:latin typeface="Roboto" pitchFamily="34" charset="0"/>
                <a:ea typeface="Roboto" pitchFamily="34" charset="-122"/>
                <a:cs typeface="Roboto" pitchFamily="34" charset="-120"/>
              </a:rPr>
              <a:t>A timer is used to record the start and end times of the test.</a:t>
            </a:r>
            <a:endParaRPr lang="en-US" sz="1700" dirty="0"/>
          </a:p>
        </p:txBody>
      </p:sp>
      <p:sp>
        <p:nvSpPr>
          <p:cNvPr id="15" name="Shape 12"/>
          <p:cNvSpPr/>
          <p:nvPr/>
        </p:nvSpPr>
        <p:spPr>
          <a:xfrm>
            <a:off x="1319808" y="6128980"/>
            <a:ext cx="771644" cy="30480"/>
          </a:xfrm>
          <a:prstGeom prst="roundRect">
            <a:avLst>
              <a:gd name="adj" fmla="val 108513"/>
            </a:avLst>
          </a:prstGeom>
          <a:solidFill>
            <a:srgbClr val="585F6B"/>
          </a:solidFill>
          <a:ln/>
        </p:spPr>
      </p:sp>
      <p:sp>
        <p:nvSpPr>
          <p:cNvPr id="16" name="Shape 13"/>
          <p:cNvSpPr/>
          <p:nvPr/>
        </p:nvSpPr>
        <p:spPr>
          <a:xfrm>
            <a:off x="854273" y="5896213"/>
            <a:ext cx="496014" cy="496014"/>
          </a:xfrm>
          <a:prstGeom prst="roundRect">
            <a:avLst>
              <a:gd name="adj" fmla="val 6668"/>
            </a:avLst>
          </a:prstGeom>
          <a:solidFill>
            <a:srgbClr val="3F4652"/>
          </a:solidFill>
          <a:ln/>
        </p:spPr>
      </p:sp>
      <p:sp>
        <p:nvSpPr>
          <p:cNvPr id="17" name="Text 14"/>
          <p:cNvSpPr/>
          <p:nvPr/>
        </p:nvSpPr>
        <p:spPr>
          <a:xfrm>
            <a:off x="1012984" y="5978843"/>
            <a:ext cx="178594" cy="330756"/>
          </a:xfrm>
          <a:prstGeom prst="rect">
            <a:avLst/>
          </a:prstGeom>
          <a:noFill/>
          <a:ln/>
        </p:spPr>
        <p:txBody>
          <a:bodyPr wrap="none" lIns="0" tIns="0" rIns="0" bIns="0" rtlCol="0" anchor="t"/>
          <a:lstStyle/>
          <a:p>
            <a:pPr marL="0" indent="0" algn="ctr">
              <a:lnSpc>
                <a:spcPts val="2600"/>
              </a:lnSpc>
              <a:buNone/>
            </a:pPr>
            <a:r>
              <a:rPr lang="en-US" sz="2600" dirty="0">
                <a:solidFill>
                  <a:srgbClr val="D6E5EF"/>
                </a:solidFill>
                <a:latin typeface="Roboto Slab" pitchFamily="34" charset="0"/>
                <a:ea typeface="Roboto Slab" pitchFamily="34" charset="-122"/>
                <a:cs typeface="Roboto Slab" pitchFamily="34" charset="-120"/>
              </a:rPr>
              <a:t>3</a:t>
            </a:r>
            <a:endParaRPr lang="en-US" sz="2600" dirty="0"/>
          </a:p>
        </p:txBody>
      </p:sp>
      <p:sp>
        <p:nvSpPr>
          <p:cNvPr id="18" name="Text 15"/>
          <p:cNvSpPr/>
          <p:nvPr/>
        </p:nvSpPr>
        <p:spPr>
          <a:xfrm>
            <a:off x="2314932" y="5868591"/>
            <a:ext cx="2756178" cy="344448"/>
          </a:xfrm>
          <a:prstGeom prst="rect">
            <a:avLst/>
          </a:prstGeom>
          <a:noFill/>
          <a:ln/>
        </p:spPr>
        <p:txBody>
          <a:bodyPr wrap="none" lIns="0" tIns="0" rIns="0" bIns="0" rtlCol="0" anchor="t"/>
          <a:lstStyle/>
          <a:p>
            <a:pPr marL="0" indent="0" algn="l">
              <a:lnSpc>
                <a:spcPts val="2700"/>
              </a:lnSpc>
              <a:buNone/>
            </a:pPr>
            <a:r>
              <a:rPr lang="en-US" sz="2150" dirty="0">
                <a:solidFill>
                  <a:srgbClr val="D6E5EF"/>
                </a:solidFill>
                <a:latin typeface="Roboto Slab" pitchFamily="34" charset="0"/>
                <a:ea typeface="Roboto Slab" pitchFamily="34" charset="-122"/>
                <a:cs typeface="Roboto Slab" pitchFamily="34" charset="-120"/>
              </a:rPr>
              <a:t>Data Storage</a:t>
            </a:r>
            <a:endParaRPr lang="en-US" sz="2150" dirty="0"/>
          </a:p>
        </p:txBody>
      </p:sp>
      <p:sp>
        <p:nvSpPr>
          <p:cNvPr id="19" name="Text 16"/>
          <p:cNvSpPr/>
          <p:nvPr/>
        </p:nvSpPr>
        <p:spPr>
          <a:xfrm>
            <a:off x="2314932" y="6345317"/>
            <a:ext cx="6057424" cy="705564"/>
          </a:xfrm>
          <a:prstGeom prst="rect">
            <a:avLst/>
          </a:prstGeom>
          <a:noFill/>
          <a:ln/>
        </p:spPr>
        <p:txBody>
          <a:bodyPr wrap="square" lIns="0" tIns="0" rIns="0" bIns="0" rtlCol="0" anchor="t"/>
          <a:lstStyle/>
          <a:p>
            <a:pPr marL="0" indent="0" algn="l">
              <a:lnSpc>
                <a:spcPts val="2750"/>
              </a:lnSpc>
              <a:buNone/>
            </a:pPr>
            <a:r>
              <a:rPr lang="en-US" sz="1700" dirty="0">
                <a:solidFill>
                  <a:srgbClr val="D6E5EF"/>
                </a:solidFill>
                <a:latin typeface="Roboto" pitchFamily="34" charset="0"/>
                <a:ea typeface="Roboto" pitchFamily="34" charset="-122"/>
                <a:cs typeface="Roboto" pitchFamily="34" charset="-120"/>
              </a:rPr>
              <a:t>The typed text and the elapsed time are stored for subsequent calculations.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9473" y="608290"/>
            <a:ext cx="7597854" cy="1380411"/>
          </a:xfrm>
          <a:prstGeom prst="rect">
            <a:avLst/>
          </a:prstGeom>
          <a:noFill/>
          <a:ln/>
        </p:spPr>
        <p:txBody>
          <a:bodyPr wrap="square" lIns="0" tIns="0" rIns="0" bIns="0" rtlCol="0" anchor="t"/>
          <a:lstStyle/>
          <a:p>
            <a:pPr marL="0" indent="0">
              <a:lnSpc>
                <a:spcPts val="5400"/>
              </a:lnSpc>
              <a:buNone/>
            </a:pPr>
            <a:r>
              <a:rPr lang="en-US" sz="4300" dirty="0">
                <a:solidFill>
                  <a:srgbClr val="76B9FF"/>
                </a:solidFill>
                <a:latin typeface="Roboto Slab" pitchFamily="34" charset="0"/>
                <a:ea typeface="Roboto Slab" pitchFamily="34" charset="-122"/>
                <a:cs typeface="Roboto Slab" pitchFamily="34" charset="-120"/>
              </a:rPr>
              <a:t>Calculating Typing Speed (WPM)</a:t>
            </a:r>
            <a:endParaRPr lang="en-US" sz="4300" dirty="0"/>
          </a:p>
        </p:txBody>
      </p:sp>
      <p:pic>
        <p:nvPicPr>
          <p:cNvPr id="4" name="Image 1" descr="preencoded.png"/>
          <p:cNvPicPr>
            <a:picLocks noChangeAspect="1"/>
          </p:cNvPicPr>
          <p:nvPr/>
        </p:nvPicPr>
        <p:blipFill>
          <a:blip r:embed="rId4"/>
          <a:stretch>
            <a:fillRect/>
          </a:stretch>
        </p:blipFill>
        <p:spPr>
          <a:xfrm>
            <a:off x="6259473" y="2319933"/>
            <a:ext cx="1104424" cy="1767126"/>
          </a:xfrm>
          <a:prstGeom prst="rect">
            <a:avLst/>
          </a:prstGeom>
        </p:spPr>
      </p:pic>
      <p:sp>
        <p:nvSpPr>
          <p:cNvPr id="5" name="Text 1"/>
          <p:cNvSpPr/>
          <p:nvPr/>
        </p:nvSpPr>
        <p:spPr>
          <a:xfrm>
            <a:off x="7695128" y="2540794"/>
            <a:ext cx="2761178" cy="345043"/>
          </a:xfrm>
          <a:prstGeom prst="rect">
            <a:avLst/>
          </a:prstGeom>
          <a:noFill/>
          <a:ln/>
        </p:spPr>
        <p:txBody>
          <a:bodyPr wrap="none" lIns="0" tIns="0" rIns="0" bIns="0" rtlCol="0" anchor="t"/>
          <a:lstStyle/>
          <a:p>
            <a:pPr marL="0" indent="0" algn="l">
              <a:lnSpc>
                <a:spcPts val="2700"/>
              </a:lnSpc>
              <a:buNone/>
            </a:pPr>
            <a:r>
              <a:rPr lang="en-US" sz="2150" dirty="0">
                <a:solidFill>
                  <a:srgbClr val="D6E5EF"/>
                </a:solidFill>
                <a:latin typeface="Roboto Slab" pitchFamily="34" charset="0"/>
                <a:ea typeface="Roboto Slab" pitchFamily="34" charset="-122"/>
                <a:cs typeface="Roboto Slab" pitchFamily="34" charset="-120"/>
              </a:rPr>
              <a:t>Word Count</a:t>
            </a:r>
            <a:endParaRPr lang="en-US" sz="2150" dirty="0"/>
          </a:p>
        </p:txBody>
      </p:sp>
      <p:sp>
        <p:nvSpPr>
          <p:cNvPr id="6" name="Text 2"/>
          <p:cNvSpPr/>
          <p:nvPr/>
        </p:nvSpPr>
        <p:spPr>
          <a:xfrm>
            <a:off x="7695128" y="3018353"/>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D6E5EF"/>
                </a:solidFill>
                <a:latin typeface="Roboto" pitchFamily="34" charset="0"/>
                <a:ea typeface="Roboto" pitchFamily="34" charset="-122"/>
                <a:cs typeface="Roboto" pitchFamily="34" charset="-120"/>
              </a:rPr>
              <a:t>The typed text is analyzed to determine the number of correct words.</a:t>
            </a:r>
            <a:endParaRPr lang="en-US" sz="1700" dirty="0"/>
          </a:p>
        </p:txBody>
      </p:sp>
      <p:pic>
        <p:nvPicPr>
          <p:cNvPr id="7" name="Image 2" descr="preencoded.png"/>
          <p:cNvPicPr>
            <a:picLocks noChangeAspect="1"/>
          </p:cNvPicPr>
          <p:nvPr/>
        </p:nvPicPr>
        <p:blipFill>
          <a:blip r:embed="rId5"/>
          <a:stretch>
            <a:fillRect/>
          </a:stretch>
        </p:blipFill>
        <p:spPr>
          <a:xfrm>
            <a:off x="6259473" y="4087058"/>
            <a:ext cx="1104424" cy="1767126"/>
          </a:xfrm>
          <a:prstGeom prst="rect">
            <a:avLst/>
          </a:prstGeom>
        </p:spPr>
      </p:pic>
      <p:sp>
        <p:nvSpPr>
          <p:cNvPr id="8" name="Text 3"/>
          <p:cNvSpPr/>
          <p:nvPr/>
        </p:nvSpPr>
        <p:spPr>
          <a:xfrm>
            <a:off x="7695128" y="4307919"/>
            <a:ext cx="2761178" cy="345043"/>
          </a:xfrm>
          <a:prstGeom prst="rect">
            <a:avLst/>
          </a:prstGeom>
          <a:noFill/>
          <a:ln/>
        </p:spPr>
        <p:txBody>
          <a:bodyPr wrap="none" lIns="0" tIns="0" rIns="0" bIns="0" rtlCol="0" anchor="t"/>
          <a:lstStyle/>
          <a:p>
            <a:pPr marL="0" indent="0" algn="l">
              <a:lnSpc>
                <a:spcPts val="2700"/>
              </a:lnSpc>
              <a:buNone/>
            </a:pPr>
            <a:r>
              <a:rPr lang="en-US" sz="2150" dirty="0">
                <a:solidFill>
                  <a:srgbClr val="D6E5EF"/>
                </a:solidFill>
                <a:latin typeface="Roboto Slab" pitchFamily="34" charset="0"/>
                <a:ea typeface="Roboto Slab" pitchFamily="34" charset="-122"/>
                <a:cs typeface="Roboto Slab" pitchFamily="34" charset="-120"/>
              </a:rPr>
              <a:t>Time Conversion</a:t>
            </a:r>
            <a:endParaRPr lang="en-US" sz="2150" dirty="0"/>
          </a:p>
        </p:txBody>
      </p:sp>
      <p:sp>
        <p:nvSpPr>
          <p:cNvPr id="9" name="Text 4"/>
          <p:cNvSpPr/>
          <p:nvPr/>
        </p:nvSpPr>
        <p:spPr>
          <a:xfrm>
            <a:off x="7695128" y="4785479"/>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D6E5EF"/>
                </a:solidFill>
                <a:latin typeface="Roboto" pitchFamily="34" charset="0"/>
                <a:ea typeface="Roboto" pitchFamily="34" charset="-122"/>
                <a:cs typeface="Roboto" pitchFamily="34" charset="-120"/>
              </a:rPr>
              <a:t>The elapsed time is converted from milliseconds to minutes.</a:t>
            </a:r>
            <a:endParaRPr lang="en-US" sz="1700" dirty="0"/>
          </a:p>
        </p:txBody>
      </p:sp>
      <p:pic>
        <p:nvPicPr>
          <p:cNvPr id="10" name="Image 3" descr="preencoded.png"/>
          <p:cNvPicPr>
            <a:picLocks noChangeAspect="1"/>
          </p:cNvPicPr>
          <p:nvPr/>
        </p:nvPicPr>
        <p:blipFill>
          <a:blip r:embed="rId6"/>
          <a:stretch>
            <a:fillRect/>
          </a:stretch>
        </p:blipFill>
        <p:spPr>
          <a:xfrm>
            <a:off x="6259473" y="5854184"/>
            <a:ext cx="1104424" cy="1767126"/>
          </a:xfrm>
          <a:prstGeom prst="rect">
            <a:avLst/>
          </a:prstGeom>
        </p:spPr>
      </p:pic>
      <p:sp>
        <p:nvSpPr>
          <p:cNvPr id="11" name="Text 5"/>
          <p:cNvSpPr/>
          <p:nvPr/>
        </p:nvSpPr>
        <p:spPr>
          <a:xfrm>
            <a:off x="7695128" y="6075045"/>
            <a:ext cx="2761178" cy="345043"/>
          </a:xfrm>
          <a:prstGeom prst="rect">
            <a:avLst/>
          </a:prstGeom>
          <a:noFill/>
          <a:ln/>
        </p:spPr>
        <p:txBody>
          <a:bodyPr wrap="none" lIns="0" tIns="0" rIns="0" bIns="0" rtlCol="0" anchor="t"/>
          <a:lstStyle/>
          <a:p>
            <a:pPr marL="0" indent="0" algn="l">
              <a:lnSpc>
                <a:spcPts val="2700"/>
              </a:lnSpc>
              <a:buNone/>
            </a:pPr>
            <a:r>
              <a:rPr lang="en-US" sz="2150" dirty="0">
                <a:solidFill>
                  <a:srgbClr val="D6E5EF"/>
                </a:solidFill>
                <a:latin typeface="Roboto Slab" pitchFamily="34" charset="0"/>
                <a:ea typeface="Roboto Slab" pitchFamily="34" charset="-122"/>
                <a:cs typeface="Roboto Slab" pitchFamily="34" charset="-120"/>
              </a:rPr>
              <a:t>Calculation</a:t>
            </a:r>
            <a:endParaRPr lang="en-US" sz="2150" dirty="0"/>
          </a:p>
        </p:txBody>
      </p:sp>
      <p:sp>
        <p:nvSpPr>
          <p:cNvPr id="12" name="Text 6"/>
          <p:cNvSpPr/>
          <p:nvPr/>
        </p:nvSpPr>
        <p:spPr>
          <a:xfrm>
            <a:off x="7695128" y="6552605"/>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D6E5EF"/>
                </a:solidFill>
                <a:latin typeface="Roboto" pitchFamily="34" charset="0"/>
                <a:ea typeface="Roboto" pitchFamily="34" charset="-122"/>
                <a:cs typeface="Roboto" pitchFamily="34" charset="-120"/>
              </a:rPr>
              <a:t>The WPM is calculated by dividing the word count by the time in minutes.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791"/>
          </a:xfrm>
          <a:prstGeom prst="rect">
            <a:avLst/>
          </a:prstGeom>
        </p:spPr>
      </p:pic>
      <p:sp>
        <p:nvSpPr>
          <p:cNvPr id="3" name="Text 0"/>
          <p:cNvSpPr/>
          <p:nvPr/>
        </p:nvSpPr>
        <p:spPr>
          <a:xfrm>
            <a:off x="6188393" y="551617"/>
            <a:ext cx="7740015" cy="1253728"/>
          </a:xfrm>
          <a:prstGeom prst="rect">
            <a:avLst/>
          </a:prstGeom>
          <a:noFill/>
          <a:ln/>
        </p:spPr>
        <p:txBody>
          <a:bodyPr wrap="square" lIns="0" tIns="0" rIns="0" bIns="0" rtlCol="0" anchor="t"/>
          <a:lstStyle/>
          <a:p>
            <a:pPr marL="0" indent="0">
              <a:lnSpc>
                <a:spcPts val="4900"/>
              </a:lnSpc>
              <a:buNone/>
            </a:pPr>
            <a:r>
              <a:rPr lang="en-US" sz="3900" dirty="0">
                <a:solidFill>
                  <a:srgbClr val="76B9FF"/>
                </a:solidFill>
                <a:latin typeface="Roboto Slab" pitchFamily="34" charset="0"/>
                <a:ea typeface="Roboto Slab" pitchFamily="34" charset="-122"/>
                <a:cs typeface="Roboto Slab" pitchFamily="34" charset="-120"/>
              </a:rPr>
              <a:t>Displaying Results and Feedback</a:t>
            </a:r>
            <a:endParaRPr lang="en-US" sz="3900" dirty="0"/>
          </a:p>
        </p:txBody>
      </p:sp>
      <p:pic>
        <p:nvPicPr>
          <p:cNvPr id="4" name="Image 1" descr="preencoded.png"/>
          <p:cNvPicPr>
            <a:picLocks noChangeAspect="1"/>
          </p:cNvPicPr>
          <p:nvPr/>
        </p:nvPicPr>
        <p:blipFill>
          <a:blip r:embed="rId4"/>
          <a:stretch>
            <a:fillRect/>
          </a:stretch>
        </p:blipFill>
        <p:spPr>
          <a:xfrm>
            <a:off x="6188393" y="2106216"/>
            <a:ext cx="501372" cy="501372"/>
          </a:xfrm>
          <a:prstGeom prst="rect">
            <a:avLst/>
          </a:prstGeom>
        </p:spPr>
      </p:pic>
      <p:sp>
        <p:nvSpPr>
          <p:cNvPr id="5" name="Text 1"/>
          <p:cNvSpPr/>
          <p:nvPr/>
        </p:nvSpPr>
        <p:spPr>
          <a:xfrm>
            <a:off x="6188393" y="2808089"/>
            <a:ext cx="2507337" cy="313373"/>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Roboto Slab" pitchFamily="34" charset="0"/>
                <a:ea typeface="Roboto Slab" pitchFamily="34" charset="-122"/>
                <a:cs typeface="Roboto Slab" pitchFamily="34" charset="-120"/>
              </a:rPr>
              <a:t>Score Display</a:t>
            </a:r>
            <a:endParaRPr lang="en-US" sz="1950" dirty="0"/>
          </a:p>
        </p:txBody>
      </p:sp>
      <p:sp>
        <p:nvSpPr>
          <p:cNvPr id="6" name="Text 2"/>
          <p:cNvSpPr/>
          <p:nvPr/>
        </p:nvSpPr>
        <p:spPr>
          <a:xfrm>
            <a:off x="6188393" y="3241715"/>
            <a:ext cx="7740015" cy="320992"/>
          </a:xfrm>
          <a:prstGeom prst="rect">
            <a:avLst/>
          </a:prstGeom>
          <a:noFill/>
          <a:ln/>
        </p:spPr>
        <p:txBody>
          <a:bodyPr wrap="none" lIns="0" tIns="0" rIns="0" bIns="0" rtlCol="0" anchor="t"/>
          <a:lstStyle/>
          <a:p>
            <a:pPr marL="0" indent="0" algn="l">
              <a:lnSpc>
                <a:spcPts val="2500"/>
              </a:lnSpc>
              <a:buNone/>
            </a:pPr>
            <a:r>
              <a:rPr lang="en-US" sz="1550" dirty="0">
                <a:solidFill>
                  <a:srgbClr val="D6E5EF"/>
                </a:solidFill>
                <a:latin typeface="Roboto" pitchFamily="34" charset="0"/>
                <a:ea typeface="Roboto" pitchFamily="34" charset="-122"/>
                <a:cs typeface="Roboto" pitchFamily="34" charset="-120"/>
              </a:rPr>
              <a:t>The final WPM score is displayed prominently.</a:t>
            </a:r>
            <a:endParaRPr lang="en-US" sz="1550" dirty="0"/>
          </a:p>
        </p:txBody>
      </p:sp>
      <p:pic>
        <p:nvPicPr>
          <p:cNvPr id="7" name="Image 2" descr="preencoded.png"/>
          <p:cNvPicPr>
            <a:picLocks noChangeAspect="1"/>
          </p:cNvPicPr>
          <p:nvPr/>
        </p:nvPicPr>
        <p:blipFill>
          <a:blip r:embed="rId5"/>
          <a:stretch>
            <a:fillRect/>
          </a:stretch>
        </p:blipFill>
        <p:spPr>
          <a:xfrm>
            <a:off x="6188393" y="4164449"/>
            <a:ext cx="501372" cy="501372"/>
          </a:xfrm>
          <a:prstGeom prst="rect">
            <a:avLst/>
          </a:prstGeom>
        </p:spPr>
      </p:pic>
      <p:sp>
        <p:nvSpPr>
          <p:cNvPr id="8" name="Text 3"/>
          <p:cNvSpPr/>
          <p:nvPr/>
        </p:nvSpPr>
        <p:spPr>
          <a:xfrm>
            <a:off x="6188393" y="4866323"/>
            <a:ext cx="2507337" cy="313373"/>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Roboto Slab" pitchFamily="34" charset="0"/>
                <a:ea typeface="Roboto Slab" pitchFamily="34" charset="-122"/>
                <a:cs typeface="Roboto Slab" pitchFamily="34" charset="-120"/>
              </a:rPr>
              <a:t>Accuracy Feedback</a:t>
            </a:r>
            <a:endParaRPr lang="en-US" sz="1950" dirty="0"/>
          </a:p>
        </p:txBody>
      </p:sp>
      <p:sp>
        <p:nvSpPr>
          <p:cNvPr id="9" name="Text 4"/>
          <p:cNvSpPr/>
          <p:nvPr/>
        </p:nvSpPr>
        <p:spPr>
          <a:xfrm>
            <a:off x="6188393" y="5299948"/>
            <a:ext cx="7740015" cy="320992"/>
          </a:xfrm>
          <a:prstGeom prst="rect">
            <a:avLst/>
          </a:prstGeom>
          <a:noFill/>
          <a:ln/>
        </p:spPr>
        <p:txBody>
          <a:bodyPr wrap="none" lIns="0" tIns="0" rIns="0" bIns="0" rtlCol="0" anchor="t"/>
          <a:lstStyle/>
          <a:p>
            <a:pPr marL="0" indent="0" algn="l">
              <a:lnSpc>
                <a:spcPts val="2500"/>
              </a:lnSpc>
              <a:buNone/>
            </a:pPr>
            <a:r>
              <a:rPr lang="en-US" sz="1550" dirty="0">
                <a:solidFill>
                  <a:srgbClr val="D6E5EF"/>
                </a:solidFill>
                <a:latin typeface="Roboto" pitchFamily="34" charset="0"/>
                <a:ea typeface="Roboto" pitchFamily="34" charset="-122"/>
                <a:cs typeface="Roboto" pitchFamily="34" charset="-120"/>
              </a:rPr>
              <a:t>The percentage of correctly typed words is provided.</a:t>
            </a:r>
            <a:endParaRPr lang="en-US" sz="1550" dirty="0"/>
          </a:p>
        </p:txBody>
      </p:sp>
      <p:pic>
        <p:nvPicPr>
          <p:cNvPr id="10" name="Image 3" descr="preencoded.png"/>
          <p:cNvPicPr>
            <a:picLocks noChangeAspect="1"/>
          </p:cNvPicPr>
          <p:nvPr/>
        </p:nvPicPr>
        <p:blipFill>
          <a:blip r:embed="rId6"/>
          <a:stretch>
            <a:fillRect/>
          </a:stretch>
        </p:blipFill>
        <p:spPr>
          <a:xfrm>
            <a:off x="6188393" y="6222683"/>
            <a:ext cx="501372" cy="501372"/>
          </a:xfrm>
          <a:prstGeom prst="rect">
            <a:avLst/>
          </a:prstGeom>
        </p:spPr>
      </p:pic>
      <p:sp>
        <p:nvSpPr>
          <p:cNvPr id="11" name="Text 5"/>
          <p:cNvSpPr/>
          <p:nvPr/>
        </p:nvSpPr>
        <p:spPr>
          <a:xfrm>
            <a:off x="6188393" y="6924556"/>
            <a:ext cx="2507337" cy="313373"/>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Roboto Slab" pitchFamily="34" charset="0"/>
                <a:ea typeface="Roboto Slab" pitchFamily="34" charset="-122"/>
                <a:cs typeface="Roboto Slab" pitchFamily="34" charset="-120"/>
              </a:rPr>
              <a:t>Progress Tracking</a:t>
            </a:r>
            <a:endParaRPr lang="en-US" sz="1950" dirty="0"/>
          </a:p>
        </p:txBody>
      </p:sp>
      <p:sp>
        <p:nvSpPr>
          <p:cNvPr id="12" name="Text 6"/>
          <p:cNvSpPr/>
          <p:nvPr/>
        </p:nvSpPr>
        <p:spPr>
          <a:xfrm>
            <a:off x="6188393" y="7358182"/>
            <a:ext cx="7740015" cy="320992"/>
          </a:xfrm>
          <a:prstGeom prst="rect">
            <a:avLst/>
          </a:prstGeom>
          <a:noFill/>
          <a:ln/>
        </p:spPr>
        <p:txBody>
          <a:bodyPr wrap="none" lIns="0" tIns="0" rIns="0" bIns="0" rtlCol="0" anchor="t"/>
          <a:lstStyle/>
          <a:p>
            <a:pPr marL="0" indent="0" algn="l">
              <a:lnSpc>
                <a:spcPts val="2500"/>
              </a:lnSpc>
              <a:buNone/>
            </a:pPr>
            <a:r>
              <a:rPr lang="en-US" sz="1550" dirty="0">
                <a:solidFill>
                  <a:srgbClr val="D6E5EF"/>
                </a:solidFill>
                <a:latin typeface="Roboto" pitchFamily="34" charset="0"/>
                <a:ea typeface="Roboto" pitchFamily="34" charset="-122"/>
                <a:cs typeface="Roboto" pitchFamily="34" charset="-120"/>
              </a:rPr>
              <a:t>The application could store and display historical scores for progress monitoring.</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401</TotalTime>
  <Words>688</Words>
  <Application>Microsoft Office PowerPoint</Application>
  <PresentationFormat>Custom</PresentationFormat>
  <Paragraphs>84</Paragraphs>
  <Slides>14</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Roboto Slab</vt:lpstr>
      <vt:lpstr>Roboto</vt:lpstr>
      <vt:lpstr>Arial</vt:lpstr>
      <vt:lpstr>Garamond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Dell Inspiron</cp:lastModifiedBy>
  <cp:revision>63</cp:revision>
  <dcterms:created xsi:type="dcterms:W3CDTF">2024-10-16T09:09:40Z</dcterms:created>
  <dcterms:modified xsi:type="dcterms:W3CDTF">2024-10-17T10:08:31Z</dcterms:modified>
</cp:coreProperties>
</file>